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7" r:id="rId5"/>
    <p:sldId id="287" r:id="rId6"/>
    <p:sldId id="288" r:id="rId7"/>
    <p:sldId id="289" r:id="rId8"/>
    <p:sldId id="290" r:id="rId9"/>
    <p:sldId id="388" r:id="rId10"/>
    <p:sldId id="409" r:id="rId11"/>
    <p:sldId id="389" r:id="rId12"/>
    <p:sldId id="390" r:id="rId13"/>
    <p:sldId id="411" r:id="rId14"/>
    <p:sldId id="410" r:id="rId15"/>
    <p:sldId id="391" r:id="rId16"/>
    <p:sldId id="300" r:id="rId17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x-non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A3A7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6C73C2-779C-CC40-A0B1-F5650964A86E}" v="58" dt="2020-01-07T09:31:36.763"/>
    <p1510:client id="{7A9DA815-05D9-FA49-AC39-170BEDFA9B26}" v="160" dt="2020-01-06T16:00:54.405"/>
    <p1510:client id="{CCAC3B3E-535D-FE4B-85C3-DCCA03896C1B}" v="89" dt="2020-01-06T15:24:11.81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69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16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1/7/20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362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22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62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87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70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860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485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108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964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1274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426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x-non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x-non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  <a:br>
              <a:rPr lang="en-US" dirty="0"/>
            </a:br>
            <a:r>
              <a:rPr lang="x-none"/>
              <a:t>Insert - title </a:t>
            </a:r>
            <a:br>
              <a:rPr lang="en-US" dirty="0"/>
            </a:br>
            <a:r>
              <a:rPr lang="x-non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Todays learning, point number 1</a:t>
            </a:r>
          </a:p>
          <a:p>
            <a:pPr lvl="0" rtl="0"/>
            <a:r>
              <a:rPr lang="x-none"/>
              <a:t>Todays learning, point number 2</a:t>
            </a:r>
          </a:p>
          <a:p>
            <a:pPr lvl="0" rtl="0"/>
            <a:r>
              <a:rPr lang="x-none"/>
              <a:t>Todays learning, point number 3</a:t>
            </a:r>
          </a:p>
          <a:p>
            <a:pPr lvl="0" rtl="0"/>
            <a:r>
              <a:rPr lang="x-none"/>
              <a:t>Todays learning, point number 4</a:t>
            </a:r>
          </a:p>
          <a:p>
            <a:pPr lvl="0" rtl="0"/>
            <a:r>
              <a:rPr lang="x-non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microsoft.com/office/2007/relationships/hdphoto" Target="../media/hdphoto1.wdp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348B8F7E-ECF3-B547-994B-2A41332CCA11}"/>
              </a:ext>
            </a:extLst>
          </p:cNvPr>
          <p:cNvSpPr/>
          <p:nvPr/>
        </p:nvSpPr>
        <p:spPr>
          <a:xfrm>
            <a:off x="2726914" y="-1887770"/>
            <a:ext cx="7964625" cy="7963200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Lección 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8919" y="3748389"/>
            <a:ext cx="3580419" cy="2112962"/>
          </a:xfrm>
        </p:spPr>
        <p:txBody>
          <a:bodyPr rtlCol="0"/>
          <a:lstStyle/>
          <a:p>
            <a:pPr rtl="0"/>
            <a:r>
              <a:rPr lang="x-none" dirty="0"/>
              <a:t>¿Cómo se mantienen calentitos los seres </a:t>
            </a:r>
            <a:r>
              <a:rPr lang="x-none"/>
              <a:t>humanos y</a:t>
            </a:r>
            <a:r>
              <a:rPr lang="en-GB" dirty="0"/>
              <a:t> </a:t>
            </a:r>
            <a:r>
              <a:rPr lang="en-GB" dirty="0" err="1"/>
              <a:t>los</a:t>
            </a:r>
            <a:r>
              <a:rPr lang="en-GB" dirty="0"/>
              <a:t> </a:t>
            </a:r>
            <a:r>
              <a:rPr lang="x-none"/>
              <a:t>animales </a:t>
            </a:r>
            <a:r>
              <a:rPr lang="x-none" dirty="0"/>
              <a:t>en el Ártico?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167398" cy="292537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x-none"/>
              <a:t>Océanos glaciales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0"/>
            <a:ext cx="1164886" cy="136491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x-none"/>
              <a:t>Transversal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80BEDA2-06B1-B14F-89E0-CBAEC59F49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2" name="Shape 20">
            <a:extLst>
              <a:ext uri="{FF2B5EF4-FFF2-40B4-BE49-F238E27FC236}">
                <a16:creationId xmlns:a16="http://schemas.microsoft.com/office/drawing/2014/main" id="{7B9EBCF6-921A-0444-AAFE-354F82DE89CA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59D0C09-7B96-1A4F-AA63-57815A0AB7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DB323AE-B1AA-5246-ABA1-AD2829D45F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9F9EDC6C-4FC2-6F40-81DF-CA1EA39A78EB}"/>
              </a:ext>
            </a:extLst>
          </p:cNvPr>
          <p:cNvGrpSpPr/>
          <p:nvPr/>
        </p:nvGrpSpPr>
        <p:grpSpPr>
          <a:xfrm>
            <a:off x="6997373" y="4521667"/>
            <a:ext cx="1697365" cy="1697365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58378FED-CC55-9541-AA82-8749124D81B3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E03FD49E-89BF-B444-8A10-CD1F8C1F3064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800"/>
                <a:t>Tienes que trabajar a </a:t>
              </a:r>
            </a:p>
            <a:p>
              <a:pPr rtl="0"/>
              <a:r>
                <a:rPr lang="x-none" sz="1800"/>
                <a:t>-40 °C</a:t>
              </a:r>
              <a:endParaRPr sz="1800" dirty="0"/>
            </a:p>
          </p:txBody>
        </p:sp>
      </p:grpSp>
      <p:sp>
        <p:nvSpPr>
          <p:cNvPr id="1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274" y="415063"/>
            <a:ext cx="6464127" cy="273845"/>
          </a:xfrm>
        </p:spPr>
        <p:txBody>
          <a:bodyPr rtlCol="0"/>
          <a:lstStyle/>
          <a:p>
            <a:pPr rtl="0"/>
            <a:r>
              <a:rPr lang="x-none" dirty="0">
                <a:solidFill>
                  <a:schemeClr val="bg2"/>
                </a:solidFill>
                <a:cs typeface="Arial" charset="0"/>
              </a:rPr>
              <a:t>Lección 4: ¿Cómo se mantienen calentitos los </a:t>
            </a:r>
            <a:r>
              <a:rPr lang="x-none">
                <a:solidFill>
                  <a:schemeClr val="bg2"/>
                </a:solidFill>
                <a:cs typeface="Arial" charset="0"/>
              </a:rPr>
              <a:t>seres humanos</a:t>
            </a:r>
            <a:r>
              <a:rPr lang="en-GB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x-none">
                <a:solidFill>
                  <a:schemeClr val="bg2"/>
                </a:solidFill>
                <a:cs typeface="Arial" charset="0"/>
              </a:rPr>
              <a:t>y</a:t>
            </a:r>
            <a:r>
              <a:rPr lang="en-GB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en-GB" dirty="0" err="1">
                <a:solidFill>
                  <a:schemeClr val="bg2"/>
                </a:solidFill>
                <a:cs typeface="Arial" charset="0"/>
              </a:rPr>
              <a:t>los</a:t>
            </a:r>
            <a:r>
              <a:rPr lang="es-ES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x-none" dirty="0">
                <a:solidFill>
                  <a:schemeClr val="bg2"/>
                </a:solidFill>
                <a:cs typeface="Arial" charset="0"/>
              </a:rPr>
              <a:t>animales en el Ártico?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45454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2F3883B-FF2B-A549-A611-71F34FA157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6874885"/>
          </a:xfrm>
          <a:prstGeom prst="rect">
            <a:avLst/>
          </a:prstGeom>
        </p:spPr>
      </p:pic>
      <p:sp>
        <p:nvSpPr>
          <p:cNvPr id="22" name="Shape 20">
            <a:extLst>
              <a:ext uri="{FF2B5EF4-FFF2-40B4-BE49-F238E27FC236}">
                <a16:creationId xmlns:a16="http://schemas.microsoft.com/office/drawing/2014/main" id="{7B9EBCF6-921A-0444-AAFE-354F82DE89CA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59D0C09-7B96-1A4F-AA63-57815A0AB7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DB323AE-B1AA-5246-ABA1-AD2829D45F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2" name="Pentagon 1">
            <a:extLst>
              <a:ext uri="{FF2B5EF4-FFF2-40B4-BE49-F238E27FC236}">
                <a16:creationId xmlns:a16="http://schemas.microsoft.com/office/drawing/2014/main" id="{8F38555C-E8B0-9C48-9E8C-B15AEE8FF56C}"/>
              </a:ext>
            </a:extLst>
          </p:cNvPr>
          <p:cNvSpPr/>
          <p:nvPr/>
        </p:nvSpPr>
        <p:spPr>
          <a:xfrm>
            <a:off x="923755" y="2543503"/>
            <a:ext cx="4941018" cy="2659118"/>
          </a:xfrm>
          <a:prstGeom prst="homePlat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6A48FD00-AA96-F842-AEA9-B38981C3D029}"/>
              </a:ext>
            </a:extLst>
          </p:cNvPr>
          <p:cNvSpPr txBox="1">
            <a:spLocks/>
          </p:cNvSpPr>
          <p:nvPr/>
        </p:nvSpPr>
        <p:spPr>
          <a:xfrm>
            <a:off x="1156138" y="2886042"/>
            <a:ext cx="3528596" cy="1975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 rtl="0" hangingPunct="1"/>
            <a:r>
              <a:rPr lang="x-none" sz="3400">
                <a:solidFill>
                  <a:srgbClr val="FFFFFF"/>
                </a:solidFill>
              </a:rPr>
              <a:t>¿Qué ha «aprendido» la ropa polar de la adaptación de Tuk al medio?</a:t>
            </a:r>
          </a:p>
        </p:txBody>
      </p:sp>
      <p:sp>
        <p:nvSpPr>
          <p:cNvPr id="12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274" y="415063"/>
            <a:ext cx="6464127" cy="273845"/>
          </a:xfrm>
        </p:spPr>
        <p:txBody>
          <a:bodyPr rtlCol="0"/>
          <a:lstStyle/>
          <a:p>
            <a:pPr rtl="0"/>
            <a:r>
              <a:rPr lang="x-none" dirty="0">
                <a:solidFill>
                  <a:schemeClr val="bg2"/>
                </a:solidFill>
                <a:cs typeface="Arial" charset="0"/>
              </a:rPr>
              <a:t>Lección 4: ¿Cómo se mantienen calentitos los </a:t>
            </a:r>
            <a:r>
              <a:rPr lang="x-none">
                <a:solidFill>
                  <a:schemeClr val="bg2"/>
                </a:solidFill>
                <a:cs typeface="Arial" charset="0"/>
              </a:rPr>
              <a:t>seres humanos</a:t>
            </a:r>
            <a:r>
              <a:rPr lang="en-GB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x-none">
                <a:solidFill>
                  <a:schemeClr val="bg2"/>
                </a:solidFill>
                <a:cs typeface="Arial" charset="0"/>
              </a:rPr>
              <a:t>y</a:t>
            </a:r>
            <a:r>
              <a:rPr lang="en-GB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en-GB" dirty="0" err="1">
                <a:solidFill>
                  <a:schemeClr val="bg2"/>
                </a:solidFill>
                <a:cs typeface="Arial" charset="0"/>
              </a:rPr>
              <a:t>los</a:t>
            </a:r>
            <a:r>
              <a:rPr lang="es-ES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x-none" dirty="0">
                <a:solidFill>
                  <a:schemeClr val="bg2"/>
                </a:solidFill>
                <a:cs typeface="Arial" charset="0"/>
              </a:rPr>
              <a:t>animales en el Ártico?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18834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C45A153-E4AE-A04C-B957-30917306E3DB}"/>
              </a:ext>
            </a:extLst>
          </p:cNvPr>
          <p:cNvSpPr txBox="1"/>
          <p:nvPr/>
        </p:nvSpPr>
        <p:spPr>
          <a:xfrm>
            <a:off x="424167" y="2606331"/>
            <a:ext cx="683908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x-none" sz="1800" b="1">
                <a:solidFill>
                  <a:srgbClr val="25243D"/>
                </a:solidFill>
                <a:latin typeface="Century Gothic Bold"/>
              </a:rPr>
              <a:t>tejido piensas que aísla mejor?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15393B-1877-4E4A-84F2-C8B7267364CB}"/>
              </a:ext>
            </a:extLst>
          </p:cNvPr>
          <p:cNvSpPr txBox="1"/>
          <p:nvPr/>
        </p:nvSpPr>
        <p:spPr>
          <a:xfrm>
            <a:off x="438978" y="4624510"/>
            <a:ext cx="1791534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x-none" sz="3400" b="1">
                <a:solidFill>
                  <a:srgbClr val="DC3B4E"/>
                </a:solidFill>
                <a:latin typeface="Century Gothic Bold"/>
              </a:rPr>
              <a:t>¿Cómo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8E1666-A6A6-E048-B69B-5C67FAA3EB0F}"/>
              </a:ext>
            </a:extLst>
          </p:cNvPr>
          <p:cNvSpPr txBox="1"/>
          <p:nvPr/>
        </p:nvSpPr>
        <p:spPr>
          <a:xfrm>
            <a:off x="449263" y="3345134"/>
            <a:ext cx="2018364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x-none" sz="3400" b="1">
                <a:solidFill>
                  <a:srgbClr val="F3B329"/>
                </a:solidFill>
                <a:latin typeface="Century Gothic Bold"/>
              </a:rPr>
              <a:t>¿Por qué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737A70-C225-0843-B41C-3E85B9D2C57B}"/>
              </a:ext>
            </a:extLst>
          </p:cNvPr>
          <p:cNvSpPr txBox="1"/>
          <p:nvPr/>
        </p:nvSpPr>
        <p:spPr>
          <a:xfrm>
            <a:off x="449263" y="2116616"/>
            <a:ext cx="3435869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x-none" sz="3400" b="1">
                <a:solidFill>
                  <a:srgbClr val="19A090"/>
                </a:solidFill>
                <a:latin typeface="Century Gothic Bold"/>
              </a:rPr>
              <a:t>¿Qué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E70028-17A0-2344-994B-6213B332108E}"/>
              </a:ext>
            </a:extLst>
          </p:cNvPr>
          <p:cNvSpPr txBox="1"/>
          <p:nvPr/>
        </p:nvSpPr>
        <p:spPr>
          <a:xfrm>
            <a:off x="424167" y="5094604"/>
            <a:ext cx="68406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x-none" sz="1800" b="1">
                <a:solidFill>
                  <a:srgbClr val="25243D"/>
                </a:solidFill>
                <a:latin typeface="Century Gothic Bold"/>
              </a:rPr>
              <a:t>se puede probar tu idea?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33B951-97C3-D247-A3F5-50FB9341925C}"/>
              </a:ext>
            </a:extLst>
          </p:cNvPr>
          <p:cNvSpPr txBox="1"/>
          <p:nvPr/>
        </p:nvSpPr>
        <p:spPr>
          <a:xfrm>
            <a:off x="438978" y="3843817"/>
            <a:ext cx="68406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x-none" sz="1800" b="1">
                <a:solidFill>
                  <a:srgbClr val="25243D"/>
                </a:solidFill>
                <a:latin typeface="Century Gothic Bold"/>
              </a:rPr>
              <a:t>lo crees así?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F62AABD-1F67-6B4C-BB55-DCEA62A508C7}"/>
              </a:ext>
            </a:extLst>
          </p:cNvPr>
          <p:cNvSpPr txBox="1">
            <a:spLocks/>
          </p:cNvSpPr>
          <p:nvPr/>
        </p:nvSpPr>
        <p:spPr>
          <a:xfrm>
            <a:off x="391888" y="1340757"/>
            <a:ext cx="8247857" cy="551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/>
              <a:t>Investiguemos los tejidos</a:t>
            </a:r>
          </a:p>
        </p:txBody>
      </p:sp>
      <p:sp>
        <p:nvSpPr>
          <p:cNvPr id="11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274" y="415063"/>
            <a:ext cx="6464127" cy="273845"/>
          </a:xfrm>
        </p:spPr>
        <p:txBody>
          <a:bodyPr rtlCol="0"/>
          <a:lstStyle/>
          <a:p>
            <a:pPr rtl="0"/>
            <a:r>
              <a:rPr lang="x-none" dirty="0">
                <a:solidFill>
                  <a:schemeClr val="bg2"/>
                </a:solidFill>
                <a:cs typeface="Arial" charset="0"/>
              </a:rPr>
              <a:t>Lección 4: ¿Cómo se mantienen calentitos los </a:t>
            </a:r>
            <a:r>
              <a:rPr lang="x-none">
                <a:solidFill>
                  <a:schemeClr val="bg2"/>
                </a:solidFill>
                <a:cs typeface="Arial" charset="0"/>
              </a:rPr>
              <a:t>seres humanos</a:t>
            </a:r>
            <a:r>
              <a:rPr lang="en-GB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x-none">
                <a:solidFill>
                  <a:schemeClr val="bg2"/>
                </a:solidFill>
                <a:cs typeface="Arial" charset="0"/>
              </a:rPr>
              <a:t>y</a:t>
            </a:r>
            <a:r>
              <a:rPr lang="en-GB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en-GB" dirty="0" err="1">
                <a:solidFill>
                  <a:schemeClr val="bg2"/>
                </a:solidFill>
                <a:cs typeface="Arial" charset="0"/>
              </a:rPr>
              <a:t>los</a:t>
            </a:r>
            <a:r>
              <a:rPr lang="es-ES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x-none" dirty="0">
                <a:solidFill>
                  <a:schemeClr val="bg2"/>
                </a:solidFill>
                <a:cs typeface="Arial" charset="0"/>
              </a:rPr>
              <a:t>animales en el Ártico?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59207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8BA65F9-4E57-704F-B4FC-73246782574A}"/>
              </a:ext>
            </a:extLst>
          </p:cNvPr>
          <p:cNvSpPr txBox="1">
            <a:spLocks/>
          </p:cNvSpPr>
          <p:nvPr/>
        </p:nvSpPr>
        <p:spPr>
          <a:xfrm>
            <a:off x="388942" y="1251615"/>
            <a:ext cx="7677820" cy="704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t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2800">
                <a:solidFill>
                  <a:srgbClr val="25243D"/>
                </a:solidFill>
              </a:rPr>
              <a:t>Características de los pósteres científicos exitosos</a:t>
            </a:r>
          </a:p>
        </p:txBody>
      </p:sp>
      <p:graphicFrame>
        <p:nvGraphicFramePr>
          <p:cNvPr id="5" name="Group 236">
            <a:extLst>
              <a:ext uri="{FF2B5EF4-FFF2-40B4-BE49-F238E27FC236}">
                <a16:creationId xmlns:a16="http://schemas.microsoft.com/office/drawing/2014/main" id="{28AED2A8-E586-8043-B9BA-2CA5AFC537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706093"/>
              </p:ext>
            </p:extLst>
          </p:nvPr>
        </p:nvGraphicFramePr>
        <p:xfrm>
          <a:off x="2341906" y="2198006"/>
          <a:ext cx="6701886" cy="4663440"/>
        </p:xfrm>
        <a:graphic>
          <a:graphicData uri="http://schemas.openxmlformats.org/drawingml/2006/table">
            <a:tbl>
              <a:tblPr/>
              <a:tblGrid>
                <a:gridCol w="6701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x-none" sz="1800" b="1" i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Describe las condiciones del Ártico en la introducción.</a:t>
                      </a:r>
                      <a:endParaRPr lang="en-GB" sz="18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800" b="1" i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Comenta tus resultados en la conclusión.</a:t>
                      </a:r>
                      <a:endParaRPr lang="en-GB" sz="18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800" b="1" i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Muestra los resultados en una gráfica hecha por ti.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800" b="1" i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Utiliza los resultados para fundamentar tus conclusiones.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800" b="1" i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Utiliza tu conclusión para decidir qué tejido debe utilizar Tyler.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baseline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x-none" sz="1800" b="1" i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 las limitaciones que tiene el tejido que has elegido.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US" sz="18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90A74A2-2B2B-384C-8F58-2B1F6E42BE1D}"/>
              </a:ext>
            </a:extLst>
          </p:cNvPr>
          <p:cNvSpPr/>
          <p:nvPr/>
        </p:nvSpPr>
        <p:spPr>
          <a:xfrm>
            <a:off x="449263" y="2222500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En desarrollo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51C984E-41C7-C549-ADA3-1CF4EA8E2A60}"/>
              </a:ext>
            </a:extLst>
          </p:cNvPr>
          <p:cNvSpPr/>
          <p:nvPr/>
        </p:nvSpPr>
        <p:spPr>
          <a:xfrm>
            <a:off x="449263" y="3084778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A589F76-71CA-EF47-8599-325676269C92}"/>
              </a:ext>
            </a:extLst>
          </p:cNvPr>
          <p:cNvSpPr/>
          <p:nvPr/>
        </p:nvSpPr>
        <p:spPr>
          <a:xfrm>
            <a:off x="449263" y="3976631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chemeClr val="bg1"/>
                </a:solidFill>
                <a:latin typeface="Century Gothic Bold"/>
              </a:rPr>
              <a:t>Experto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D6D3B7F-B1F4-C34C-86FB-4D58F7D98857}"/>
              </a:ext>
            </a:extLst>
          </p:cNvPr>
          <p:cNvSpPr/>
          <p:nvPr/>
        </p:nvSpPr>
        <p:spPr>
          <a:xfrm>
            <a:off x="466182" y="4788909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Avanzado</a:t>
            </a:r>
          </a:p>
        </p:txBody>
      </p:sp>
      <p:sp>
        <p:nvSpPr>
          <p:cNvPr id="12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274" y="415063"/>
            <a:ext cx="6464127" cy="273845"/>
          </a:xfrm>
        </p:spPr>
        <p:txBody>
          <a:bodyPr rtlCol="0"/>
          <a:lstStyle/>
          <a:p>
            <a:pPr rtl="0"/>
            <a:r>
              <a:rPr lang="x-none" dirty="0">
                <a:solidFill>
                  <a:schemeClr val="bg2"/>
                </a:solidFill>
                <a:cs typeface="Arial" charset="0"/>
              </a:rPr>
              <a:t>Lección 4: ¿Cómo se mantienen calentitos los </a:t>
            </a:r>
            <a:r>
              <a:rPr lang="x-none">
                <a:solidFill>
                  <a:schemeClr val="bg2"/>
                </a:solidFill>
                <a:cs typeface="Arial" charset="0"/>
              </a:rPr>
              <a:t>seres humanos</a:t>
            </a:r>
            <a:r>
              <a:rPr lang="en-GB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x-none">
                <a:solidFill>
                  <a:schemeClr val="bg2"/>
                </a:solidFill>
                <a:cs typeface="Arial" charset="0"/>
              </a:rPr>
              <a:t>y</a:t>
            </a:r>
            <a:r>
              <a:rPr lang="en-GB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en-GB" dirty="0" err="1">
                <a:solidFill>
                  <a:schemeClr val="bg2"/>
                </a:solidFill>
                <a:cs typeface="Arial" charset="0"/>
              </a:rPr>
              <a:t>los</a:t>
            </a:r>
            <a:r>
              <a:rPr lang="es-ES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x-none" dirty="0">
                <a:solidFill>
                  <a:schemeClr val="bg2"/>
                </a:solidFill>
                <a:cs typeface="Arial" charset="0"/>
              </a:rPr>
              <a:t>animales en el Ártico?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80706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274" y="415063"/>
            <a:ext cx="6464127" cy="273845"/>
          </a:xfrm>
        </p:spPr>
        <p:txBody>
          <a:bodyPr rtlCol="0"/>
          <a:lstStyle/>
          <a:p>
            <a:pPr rtl="0"/>
            <a:r>
              <a:rPr lang="x-none" dirty="0">
                <a:solidFill>
                  <a:schemeClr val="bg2"/>
                </a:solidFill>
                <a:cs typeface="Arial" charset="0"/>
              </a:rPr>
              <a:t>Lección 4: ¿Cómo se mantienen calentitos los </a:t>
            </a:r>
            <a:r>
              <a:rPr lang="x-none">
                <a:solidFill>
                  <a:schemeClr val="bg2"/>
                </a:solidFill>
                <a:cs typeface="Arial" charset="0"/>
              </a:rPr>
              <a:t>seres humanos</a:t>
            </a:r>
            <a:r>
              <a:rPr lang="en-GB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x-none">
                <a:solidFill>
                  <a:schemeClr val="bg2"/>
                </a:solidFill>
                <a:cs typeface="Arial" charset="0"/>
              </a:rPr>
              <a:t>y</a:t>
            </a:r>
            <a:r>
              <a:rPr lang="en-GB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en-GB" dirty="0" err="1">
                <a:solidFill>
                  <a:schemeClr val="bg2"/>
                </a:solidFill>
                <a:cs typeface="Arial" charset="0"/>
              </a:rPr>
              <a:t>los</a:t>
            </a:r>
            <a:r>
              <a:rPr lang="es-ES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x-none" dirty="0">
                <a:solidFill>
                  <a:schemeClr val="bg2"/>
                </a:solidFill>
                <a:cs typeface="Arial" charset="0"/>
              </a:rPr>
              <a:t>animales en el Ártico?</a:t>
            </a:r>
            <a:endParaRPr lang="en-US" dirty="0"/>
          </a:p>
        </p:txBody>
      </p:sp>
      <p:graphicFrame>
        <p:nvGraphicFramePr>
          <p:cNvPr id="5" name="Group 102">
            <a:extLst>
              <a:ext uri="{FF2B5EF4-FFF2-40B4-BE49-F238E27FC236}">
                <a16:creationId xmlns:a16="http://schemas.microsoft.com/office/drawing/2014/main" id="{296D533C-7890-7245-B647-7218D6F171D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9743373"/>
              </p:ext>
            </p:extLst>
          </p:nvPr>
        </p:nvGraphicFramePr>
        <p:xfrm>
          <a:off x="342938" y="2116175"/>
          <a:ext cx="8351800" cy="1749460"/>
        </p:xfrm>
        <a:graphic>
          <a:graphicData uri="http://schemas.openxmlformats.org/drawingml/2006/table">
            <a:tbl>
              <a:tblPr/>
              <a:tblGrid>
                <a:gridCol w="15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03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x-none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ketch Block Bold"/>
                        </a:rPr>
                        <a:t>Preguntas clave: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x-none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¿Cómo se mantienen c_ _ _ _ _ _ _ _ _ los seres humanos y </a:t>
                      </a:r>
                      <a:r>
                        <a:rPr lang="en-GB" sz="2000" b="1" i="0" u="none" strike="noStrike" cap="none" normalizeH="0" dirty="0" err="1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los</a:t>
                      </a:r>
                      <a:r>
                        <a:rPr lang="en-GB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 </a:t>
                      </a:r>
                      <a:r>
                        <a:rPr lang="x-none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animales en el Ártico?</a:t>
                      </a: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1441FFD-2105-974D-AF21-C75C5F43D317}"/>
              </a:ext>
            </a:extLst>
          </p:cNvPr>
          <p:cNvSpPr txBox="1"/>
          <p:nvPr/>
        </p:nvSpPr>
        <p:spPr>
          <a:xfrm>
            <a:off x="406733" y="1312551"/>
            <a:ext cx="520309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x-none" sz="3400" b="1">
                <a:solidFill>
                  <a:srgbClr val="25243D"/>
                </a:solidFill>
                <a:latin typeface="Century Gothic Bold"/>
                <a:cs typeface="Akzidenz Grotesk BE Cn"/>
              </a:rPr>
              <a:t>Lección 4</a:t>
            </a:r>
          </a:p>
        </p:txBody>
      </p:sp>
    </p:spTree>
    <p:extLst>
      <p:ext uri="{BB962C8B-B14F-4D97-AF65-F5344CB8AC3E}">
        <p14:creationId xmlns:p14="http://schemas.microsoft.com/office/powerpoint/2010/main" val="246824275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oup 236">
            <a:extLst>
              <a:ext uri="{FF2B5EF4-FFF2-40B4-BE49-F238E27FC236}">
                <a16:creationId xmlns:a16="http://schemas.microsoft.com/office/drawing/2014/main" id="{9E1BB4CF-6CF9-9A40-A1DD-E0DD29CC8D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431828"/>
              </p:ext>
            </p:extLst>
          </p:nvPr>
        </p:nvGraphicFramePr>
        <p:xfrm>
          <a:off x="2341906" y="2222500"/>
          <a:ext cx="7216776" cy="5486400"/>
        </p:xfrm>
        <a:graphic>
          <a:graphicData uri="http://schemas.openxmlformats.org/drawingml/2006/table">
            <a:tbl>
              <a:tblPr/>
              <a:tblGrid>
                <a:gridCol w="7216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Mide la temperatura.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Localiza el Ártico en un mapa.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Comenta los resultados.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Describe las condiciones del Ártico.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45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Muestra los resultados en una gráfica hecha por ti.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Utiliza los resultados para fundamentar tus conclusiones.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x-none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Utiliza tus conclusiones para formular un criterio.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x-none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 las limitaciones que tiene el tejido que has </a:t>
                      </a:r>
                      <a:br>
                        <a:rPr lang="en-GB" sz="18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x-none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elegido.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37EE2D9-AA3A-5145-9AD8-D6416975E5A5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E015739-776C-384B-82B4-3867A8C6D30F}"/>
              </a:ext>
            </a:extLst>
          </p:cNvPr>
          <p:cNvSpPr/>
          <p:nvPr/>
        </p:nvSpPr>
        <p:spPr>
          <a:xfrm>
            <a:off x="449263" y="3123448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En desarrollo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43224D8-30C8-8E4D-8B00-4AF13782911E}"/>
              </a:ext>
            </a:extLst>
          </p:cNvPr>
          <p:cNvSpPr/>
          <p:nvPr/>
        </p:nvSpPr>
        <p:spPr>
          <a:xfrm>
            <a:off x="449263" y="4018384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0A93049-BE84-F44A-A03F-E9BFC1BFA0BC}"/>
              </a:ext>
            </a:extLst>
          </p:cNvPr>
          <p:cNvSpPr/>
          <p:nvPr/>
        </p:nvSpPr>
        <p:spPr>
          <a:xfrm>
            <a:off x="449263" y="4836756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chemeClr val="bg1"/>
                </a:solidFill>
                <a:latin typeface="Century Gothic Bold"/>
              </a:rPr>
              <a:t>Experto</a:t>
            </a:r>
          </a:p>
        </p:txBody>
      </p:sp>
      <p:sp>
        <p:nvSpPr>
          <p:cNvPr id="17" name="Title 6">
            <a:extLst>
              <a:ext uri="{FF2B5EF4-FFF2-40B4-BE49-F238E27FC236}">
                <a16:creationId xmlns:a16="http://schemas.microsoft.com/office/drawing/2014/main" id="{6536B921-41CC-734E-813C-151F0FA695BA}"/>
              </a:ext>
            </a:extLst>
          </p:cNvPr>
          <p:cNvSpPr txBox="1">
            <a:spLocks/>
          </p:cNvSpPr>
          <p:nvPr/>
        </p:nvSpPr>
        <p:spPr>
          <a:xfrm>
            <a:off x="416605" y="1355336"/>
            <a:ext cx="5204619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Resultados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51A4B14-E18E-CE47-BC54-D138283FD1C5}"/>
              </a:ext>
            </a:extLst>
          </p:cNvPr>
          <p:cNvSpPr/>
          <p:nvPr/>
        </p:nvSpPr>
        <p:spPr>
          <a:xfrm>
            <a:off x="466182" y="5412272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Avanzado</a:t>
            </a:r>
          </a:p>
        </p:txBody>
      </p:sp>
      <p:sp>
        <p:nvSpPr>
          <p:cNvPr id="20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274" y="415063"/>
            <a:ext cx="6464127" cy="273845"/>
          </a:xfrm>
        </p:spPr>
        <p:txBody>
          <a:bodyPr rtlCol="0"/>
          <a:lstStyle/>
          <a:p>
            <a:pPr rtl="0"/>
            <a:r>
              <a:rPr lang="x-none" dirty="0">
                <a:solidFill>
                  <a:schemeClr val="bg2"/>
                </a:solidFill>
                <a:cs typeface="Arial" charset="0"/>
              </a:rPr>
              <a:t>Lección 4: ¿Cómo se mantienen calentitos los </a:t>
            </a:r>
            <a:r>
              <a:rPr lang="x-none">
                <a:solidFill>
                  <a:schemeClr val="bg2"/>
                </a:solidFill>
                <a:cs typeface="Arial" charset="0"/>
              </a:rPr>
              <a:t>seres humanos</a:t>
            </a:r>
            <a:r>
              <a:rPr lang="en-GB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x-none">
                <a:solidFill>
                  <a:schemeClr val="bg2"/>
                </a:solidFill>
                <a:cs typeface="Arial" charset="0"/>
              </a:rPr>
              <a:t>y</a:t>
            </a:r>
            <a:r>
              <a:rPr lang="en-GB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en-GB" dirty="0" err="1">
                <a:solidFill>
                  <a:schemeClr val="bg2"/>
                </a:solidFill>
                <a:cs typeface="Arial" charset="0"/>
              </a:rPr>
              <a:t>los</a:t>
            </a:r>
            <a:r>
              <a:rPr lang="es-ES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x-none" dirty="0">
                <a:solidFill>
                  <a:schemeClr val="bg2"/>
                </a:solidFill>
                <a:cs typeface="Arial" charset="0"/>
              </a:rPr>
              <a:t>animales en el Ártico?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04343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7C6120B9-8FB3-2345-9DBD-80882AD81CFE}"/>
              </a:ext>
            </a:extLst>
          </p:cNvPr>
          <p:cNvSpPr txBox="1">
            <a:spLocks/>
          </p:cNvSpPr>
          <p:nvPr/>
        </p:nvSpPr>
        <p:spPr>
          <a:xfrm>
            <a:off x="434052" y="1292788"/>
            <a:ext cx="5204619" cy="65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El Ártico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966DA4-3A93-3B48-9381-6005BF952F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524" y="1415185"/>
            <a:ext cx="5236440" cy="523644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DFAAE03-676B-AC42-88C9-0C263DB9ED51}"/>
              </a:ext>
            </a:extLst>
          </p:cNvPr>
          <p:cNvSpPr/>
          <p:nvPr/>
        </p:nvSpPr>
        <p:spPr>
          <a:xfrm>
            <a:off x="3952799" y="4946797"/>
            <a:ext cx="57259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Reino Unido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83F11F-72FB-8448-9FC0-13DA60A3DAF1}"/>
              </a:ext>
            </a:extLst>
          </p:cNvPr>
          <p:cNvSpPr/>
          <p:nvPr/>
        </p:nvSpPr>
        <p:spPr>
          <a:xfrm>
            <a:off x="5330633" y="3900923"/>
            <a:ext cx="1093569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Rusia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920F31-D8DB-D84C-9E17-B5AC7FD80653}"/>
              </a:ext>
            </a:extLst>
          </p:cNvPr>
          <p:cNvSpPr/>
          <p:nvPr/>
        </p:nvSpPr>
        <p:spPr>
          <a:xfrm>
            <a:off x="2940424" y="3341592"/>
            <a:ext cx="142378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Canadá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14EDD0-6BF0-FC4C-8C59-92076561F71D}"/>
              </a:ext>
            </a:extLst>
          </p:cNvPr>
          <p:cNvSpPr/>
          <p:nvPr/>
        </p:nvSpPr>
        <p:spPr>
          <a:xfrm>
            <a:off x="2822227" y="4425480"/>
            <a:ext cx="178446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Groenlandia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6730EEF-7ABC-324C-87EA-ECB8D8BD15E8}"/>
              </a:ext>
            </a:extLst>
          </p:cNvPr>
          <p:cNvSpPr>
            <a:spLocks noChangeAspect="1"/>
          </p:cNvSpPr>
          <p:nvPr/>
        </p:nvSpPr>
        <p:spPr>
          <a:xfrm>
            <a:off x="3814686" y="3290836"/>
            <a:ext cx="1477168" cy="1477168"/>
          </a:xfrm>
          <a:prstGeom prst="ellipse">
            <a:avLst/>
          </a:prstGeom>
          <a:noFill/>
          <a:ln>
            <a:solidFill>
              <a:srgbClr val="DD3A4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CDE49C-577D-4940-B190-411C2A93C788}"/>
              </a:ext>
            </a:extLst>
          </p:cNvPr>
          <p:cNvSpPr/>
          <p:nvPr/>
        </p:nvSpPr>
        <p:spPr>
          <a:xfrm>
            <a:off x="4914965" y="3045182"/>
            <a:ext cx="203773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DD3A4F"/>
                </a:solidFill>
                <a:latin typeface="Century Gothic Bold"/>
              </a:rPr>
              <a:t>Círculo Ártico</a:t>
            </a:r>
            <a:endParaRPr lang="en-GB" sz="2400" b="1" dirty="0">
              <a:solidFill>
                <a:srgbClr val="DD3A4F"/>
              </a:solidFill>
              <a:latin typeface="Century Gothic Bold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03FC06-663F-0546-99B6-F802B9E24858}"/>
              </a:ext>
            </a:extLst>
          </p:cNvPr>
          <p:cNvSpPr/>
          <p:nvPr/>
        </p:nvSpPr>
        <p:spPr>
          <a:xfrm>
            <a:off x="3927123" y="3572424"/>
            <a:ext cx="1225015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 rtl="0"/>
            <a:r>
              <a:rPr lang="x-none" sz="2400" b="1">
                <a:solidFill>
                  <a:srgbClr val="4EACC5"/>
                </a:solidFill>
                <a:latin typeface="Century Gothic Bold"/>
              </a:rPr>
              <a:t>Océano</a:t>
            </a:r>
          </a:p>
          <a:p>
            <a:pPr algn="ctr" rtl="0"/>
            <a:r>
              <a:rPr lang="x-none" sz="2400" b="1">
                <a:solidFill>
                  <a:srgbClr val="4EACC5"/>
                </a:solidFill>
                <a:latin typeface="Century Gothic Bold"/>
              </a:rPr>
              <a:t>Ártico</a:t>
            </a:r>
            <a:endParaRPr lang="en-GB" sz="2400" b="1" dirty="0">
              <a:solidFill>
                <a:srgbClr val="4EACC5"/>
              </a:solidFill>
              <a:latin typeface="Century Gothic Bold"/>
            </a:endParaRPr>
          </a:p>
        </p:txBody>
      </p:sp>
      <p:sp>
        <p:nvSpPr>
          <p:cNvPr id="13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274" y="415063"/>
            <a:ext cx="6464127" cy="273845"/>
          </a:xfrm>
        </p:spPr>
        <p:txBody>
          <a:bodyPr rtlCol="0"/>
          <a:lstStyle/>
          <a:p>
            <a:pPr rtl="0"/>
            <a:r>
              <a:rPr lang="x-none" dirty="0">
                <a:solidFill>
                  <a:schemeClr val="bg2"/>
                </a:solidFill>
                <a:cs typeface="Arial" charset="0"/>
              </a:rPr>
              <a:t>Lección 4: ¿Cómo se mantienen calentitos los </a:t>
            </a:r>
            <a:r>
              <a:rPr lang="x-none">
                <a:solidFill>
                  <a:schemeClr val="bg2"/>
                </a:solidFill>
                <a:cs typeface="Arial" charset="0"/>
              </a:rPr>
              <a:t>seres humanos</a:t>
            </a:r>
            <a:r>
              <a:rPr lang="en-GB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x-none">
                <a:solidFill>
                  <a:schemeClr val="bg2"/>
                </a:solidFill>
                <a:cs typeface="Arial" charset="0"/>
              </a:rPr>
              <a:t>y</a:t>
            </a:r>
            <a:r>
              <a:rPr lang="es-ES" dirty="0">
                <a:solidFill>
                  <a:schemeClr val="bg2"/>
                </a:solidFill>
                <a:cs typeface="Arial" charset="0"/>
              </a:rPr>
              <a:t> los </a:t>
            </a:r>
            <a:r>
              <a:rPr lang="x-none" dirty="0">
                <a:solidFill>
                  <a:schemeClr val="bg2"/>
                </a:solidFill>
                <a:cs typeface="Arial" charset="0"/>
              </a:rPr>
              <a:t>animales en el Ártico?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6202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C4FF3736-65D1-6A43-AAD5-0C4C169DDDBA}"/>
              </a:ext>
            </a:extLst>
          </p:cNvPr>
          <p:cNvSpPr txBox="1">
            <a:spLocks/>
          </p:cNvSpPr>
          <p:nvPr/>
        </p:nvSpPr>
        <p:spPr>
          <a:xfrm>
            <a:off x="391889" y="999332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chemeClr val="tx1"/>
                </a:solidFill>
              </a:rPr>
              <a:t>Mensaje de Tyler Fish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362812-0555-1245-AE17-7B2E49B157B0}"/>
              </a:ext>
            </a:extLst>
          </p:cNvPr>
          <p:cNvSpPr txBox="1"/>
          <p:nvPr/>
        </p:nvSpPr>
        <p:spPr>
          <a:xfrm>
            <a:off x="4572000" y="2241629"/>
            <a:ext cx="4122738" cy="30008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rtl="0"/>
            <a:r>
              <a:rPr lang="x-none" sz="1600" b="1">
                <a:solidFill>
                  <a:srgbClr val="FFFFFF"/>
                </a:solidFill>
                <a:latin typeface="Century Gothic" panose="020B0502020202020204" pitchFamily="34" charset="0"/>
              </a:rPr>
              <a:t>Hola chicos, me llamo Tyler y soy responsable de todo el equipamiento que nos llevamos al Ártico.</a:t>
            </a:r>
          </a:p>
          <a:p>
            <a:pPr rtl="0"/>
            <a:endParaRPr lang="en-US" sz="1600" b="1" dirty="0">
              <a:solidFill>
                <a:srgbClr val="FFFFFF"/>
              </a:solidFill>
              <a:latin typeface="Century Gothic" panose="020B0502020202020204" pitchFamily="34" charset="0"/>
            </a:endParaRPr>
          </a:p>
          <a:p>
            <a:pPr rtl="0"/>
            <a:r>
              <a:rPr lang="x-none" sz="1600" b="1">
                <a:solidFill>
                  <a:srgbClr val="FFFFFF"/>
                </a:solidFill>
                <a:latin typeface="Century Gothic" panose="020B0502020202020204" pitchFamily="34" charset="0"/>
              </a:rPr>
              <a:t>Sobrevivir en las condiciones extremas del Ártico es muy difícil y necesitamos mucho material para poder sobrevivir.</a:t>
            </a: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r>
              <a:rPr lang="x-none" sz="1600" b="1">
                <a:solidFill>
                  <a:srgbClr val="FFFFFF"/>
                </a:solidFill>
                <a:latin typeface="Century Gothic" panose="020B0502020202020204" pitchFamily="34" charset="0"/>
              </a:rPr>
              <a:t>Una de las características más importantes que busco en los tejidos es la capacidad de aislamiento. Me gustaría que investigaras hoy los diferentes tejidos y vieras lo buenos aislantes que son.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C407D67-9EB8-2340-9FAA-9B85AFA7C3A0}"/>
              </a:ext>
            </a:extLst>
          </p:cNvPr>
          <p:cNvSpPr/>
          <p:nvPr/>
        </p:nvSpPr>
        <p:spPr>
          <a:xfrm>
            <a:off x="960691" y="2241551"/>
            <a:ext cx="3042508" cy="304199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12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274" y="415063"/>
            <a:ext cx="6464127" cy="273845"/>
          </a:xfrm>
        </p:spPr>
        <p:txBody>
          <a:bodyPr rtlCol="0"/>
          <a:lstStyle/>
          <a:p>
            <a:pPr rtl="0"/>
            <a:r>
              <a:rPr lang="x-none" dirty="0">
                <a:solidFill>
                  <a:schemeClr val="tx1"/>
                </a:solidFill>
                <a:cs typeface="Arial" charset="0"/>
              </a:rPr>
              <a:t>Lección 4: ¿Cómo se mantienen calentitos los </a:t>
            </a:r>
            <a:r>
              <a:rPr lang="x-none">
                <a:solidFill>
                  <a:schemeClr val="tx1"/>
                </a:solidFill>
                <a:cs typeface="Arial" charset="0"/>
              </a:rPr>
              <a:t>seres humanos</a:t>
            </a:r>
            <a:r>
              <a:rPr lang="en-GB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x-none">
                <a:solidFill>
                  <a:schemeClr val="tx1"/>
                </a:solidFill>
                <a:cs typeface="Arial" charset="0"/>
              </a:rPr>
              <a:t>y</a:t>
            </a:r>
            <a:r>
              <a:rPr lang="en-GB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GB" dirty="0" err="1">
                <a:solidFill>
                  <a:schemeClr val="tx1"/>
                </a:solidFill>
                <a:cs typeface="Arial" charset="0"/>
              </a:rPr>
              <a:t>los</a:t>
            </a:r>
            <a:r>
              <a:rPr lang="es-E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x-none" dirty="0">
                <a:solidFill>
                  <a:schemeClr val="tx1"/>
                </a:solidFill>
                <a:cs typeface="Arial" charset="0"/>
              </a:rPr>
              <a:t>animales en el Ártico?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68278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E2F093C-CF8C-A54C-BCC0-ED9134617E1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61" b="90332" l="0" r="90000">
                        <a14:foregroundMark x1="84507" y1="34912" x2="86782" y2="41001"/>
                        <a14:foregroundMark x1="9766" y1="82617" x2="24453" y2="90332"/>
                        <a14:foregroundMark x1="36250" y1="86035" x2="56875" y2="87109"/>
                        <a14:foregroundMark x1="57656" y1="86523" x2="71328" y2="84570"/>
                        <a14:foregroundMark x1="72578" y1="85156" x2="72891" y2="80566"/>
                        <a14:foregroundMark x1="57500" y1="88379" x2="71641" y2="863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4966" y="4266648"/>
            <a:ext cx="3379677" cy="270374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9B1BB29-455B-9A4F-AF97-FFB53425B928}"/>
              </a:ext>
            </a:extLst>
          </p:cNvPr>
          <p:cNvSpPr txBox="1">
            <a:spLocks/>
          </p:cNvSpPr>
          <p:nvPr/>
        </p:nvSpPr>
        <p:spPr>
          <a:xfrm>
            <a:off x="391888" y="1340757"/>
            <a:ext cx="8247857" cy="551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/>
              <a:t>Ropa polar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EBC53D-352E-5646-8B7F-136435F1B54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2792" y="2664470"/>
            <a:ext cx="974046" cy="17046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3F1A76-7BEC-2B48-B00B-1FC147AFDB3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3865" y="1991213"/>
            <a:ext cx="1137765" cy="33801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940DA0-F593-B34B-BF3B-447DE73491F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2018" y="1314590"/>
            <a:ext cx="1725329" cy="24248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DD3557-4CE5-F04B-B458-B8422713E4F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0660" y="4988732"/>
            <a:ext cx="1248555" cy="17034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FADE10-E0A6-1843-9B71-B59B04EC435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4007" y="854902"/>
            <a:ext cx="2127069" cy="29650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D4C770-F7D3-B745-80B3-86E89D5CDF3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10" y="2681127"/>
            <a:ext cx="1574307" cy="4350216"/>
          </a:xfrm>
          <a:prstGeom prst="rect">
            <a:avLst/>
          </a:prstGeom>
        </p:spPr>
      </p:pic>
      <p:sp>
        <p:nvSpPr>
          <p:cNvPr id="13" name="Shape 246">
            <a:extLst>
              <a:ext uri="{FF2B5EF4-FFF2-40B4-BE49-F238E27FC236}">
                <a16:creationId xmlns:a16="http://schemas.microsoft.com/office/drawing/2014/main" id="{13773843-632E-5E43-88C5-F465E86DB2A2}"/>
              </a:ext>
            </a:extLst>
          </p:cNvPr>
          <p:cNvSpPr/>
          <p:nvPr/>
        </p:nvSpPr>
        <p:spPr>
          <a:xfrm flipH="1">
            <a:off x="5878286" y="3647084"/>
            <a:ext cx="2114550" cy="1309337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4" name="Shape 246">
            <a:extLst>
              <a:ext uri="{FF2B5EF4-FFF2-40B4-BE49-F238E27FC236}">
                <a16:creationId xmlns:a16="http://schemas.microsoft.com/office/drawing/2014/main" id="{449EF32B-63A6-8649-851D-C29EBFBAA78D}"/>
              </a:ext>
            </a:extLst>
          </p:cNvPr>
          <p:cNvSpPr/>
          <p:nvPr/>
        </p:nvSpPr>
        <p:spPr>
          <a:xfrm flipH="1">
            <a:off x="5207674" y="5939035"/>
            <a:ext cx="2223401" cy="29058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5" name="Shape 246">
            <a:extLst>
              <a:ext uri="{FF2B5EF4-FFF2-40B4-BE49-F238E27FC236}">
                <a16:creationId xmlns:a16="http://schemas.microsoft.com/office/drawing/2014/main" id="{07E1554A-35DF-B244-A04D-87C63943304D}"/>
              </a:ext>
            </a:extLst>
          </p:cNvPr>
          <p:cNvSpPr/>
          <p:nvPr/>
        </p:nvSpPr>
        <p:spPr>
          <a:xfrm flipH="1">
            <a:off x="4937347" y="3589419"/>
            <a:ext cx="940939" cy="1367002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6" name="Shape 246">
            <a:extLst>
              <a:ext uri="{FF2B5EF4-FFF2-40B4-BE49-F238E27FC236}">
                <a16:creationId xmlns:a16="http://schemas.microsoft.com/office/drawing/2014/main" id="{EBBBC0B7-B248-FF4B-B1F9-C905452590AF}"/>
              </a:ext>
            </a:extLst>
          </p:cNvPr>
          <p:cNvSpPr/>
          <p:nvPr/>
        </p:nvSpPr>
        <p:spPr>
          <a:xfrm>
            <a:off x="4188279" y="3282043"/>
            <a:ext cx="441726" cy="1815902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7" name="Shape 246">
            <a:extLst>
              <a:ext uri="{FF2B5EF4-FFF2-40B4-BE49-F238E27FC236}">
                <a16:creationId xmlns:a16="http://schemas.microsoft.com/office/drawing/2014/main" id="{7077D4CF-9ADA-8B48-A2BC-E17E38D052CC}"/>
              </a:ext>
            </a:extLst>
          </p:cNvPr>
          <p:cNvSpPr/>
          <p:nvPr/>
        </p:nvSpPr>
        <p:spPr>
          <a:xfrm>
            <a:off x="2635489" y="4369168"/>
            <a:ext cx="733665" cy="1076417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8" name="Shape 246">
            <a:extLst>
              <a:ext uri="{FF2B5EF4-FFF2-40B4-BE49-F238E27FC236}">
                <a16:creationId xmlns:a16="http://schemas.microsoft.com/office/drawing/2014/main" id="{B5D06C8D-044D-284E-AE96-1047E076BB17}"/>
              </a:ext>
            </a:extLst>
          </p:cNvPr>
          <p:cNvSpPr/>
          <p:nvPr/>
        </p:nvSpPr>
        <p:spPr>
          <a:xfrm>
            <a:off x="1404257" y="5445585"/>
            <a:ext cx="1747158" cy="626355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0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274" y="415063"/>
            <a:ext cx="6464127" cy="273845"/>
          </a:xfrm>
        </p:spPr>
        <p:txBody>
          <a:bodyPr rtlCol="0"/>
          <a:lstStyle/>
          <a:p>
            <a:pPr rtl="0"/>
            <a:r>
              <a:rPr lang="x-none" dirty="0">
                <a:solidFill>
                  <a:schemeClr val="bg2"/>
                </a:solidFill>
                <a:cs typeface="Arial" charset="0"/>
              </a:rPr>
              <a:t>Lección 4: ¿Cómo se mantienen calentitos los </a:t>
            </a:r>
            <a:r>
              <a:rPr lang="x-none">
                <a:solidFill>
                  <a:schemeClr val="bg2"/>
                </a:solidFill>
                <a:cs typeface="Arial" charset="0"/>
              </a:rPr>
              <a:t>seres humanos</a:t>
            </a:r>
            <a:r>
              <a:rPr lang="en-GB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x-none">
                <a:solidFill>
                  <a:schemeClr val="bg2"/>
                </a:solidFill>
                <a:cs typeface="Arial" charset="0"/>
              </a:rPr>
              <a:t>y</a:t>
            </a:r>
            <a:r>
              <a:rPr lang="en-GB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en-GB" dirty="0" err="1">
                <a:solidFill>
                  <a:schemeClr val="bg2"/>
                </a:solidFill>
                <a:cs typeface="Arial" charset="0"/>
              </a:rPr>
              <a:t>los</a:t>
            </a:r>
            <a:r>
              <a:rPr lang="es-ES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x-none" dirty="0">
                <a:solidFill>
                  <a:schemeClr val="bg2"/>
                </a:solidFill>
                <a:cs typeface="Arial" charset="0"/>
              </a:rPr>
              <a:t>animales en el Ártico?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81709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73C7EAA-ED01-B541-9BEF-07954993FA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8" name="Group 191">
            <a:extLst>
              <a:ext uri="{FF2B5EF4-FFF2-40B4-BE49-F238E27FC236}">
                <a16:creationId xmlns:a16="http://schemas.microsoft.com/office/drawing/2014/main" id="{548DF430-BF30-474A-9FF8-E62A7991B058}"/>
              </a:ext>
            </a:extLst>
          </p:cNvPr>
          <p:cNvGrpSpPr/>
          <p:nvPr/>
        </p:nvGrpSpPr>
        <p:grpSpPr>
          <a:xfrm>
            <a:off x="6997373" y="4521667"/>
            <a:ext cx="1697365" cy="1697365"/>
            <a:chOff x="0" y="0"/>
            <a:chExt cx="3394729" cy="3394729"/>
          </a:xfrm>
        </p:grpSpPr>
        <p:sp>
          <p:nvSpPr>
            <p:cNvPr id="19" name="Shape 189">
              <a:extLst>
                <a:ext uri="{FF2B5EF4-FFF2-40B4-BE49-F238E27FC236}">
                  <a16:creationId xmlns:a16="http://schemas.microsoft.com/office/drawing/2014/main" id="{825E1646-8142-7846-BF04-15E7A3402058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20" name="Shape 190" descr="Textfeld 23">
              <a:extLst>
                <a:ext uri="{FF2B5EF4-FFF2-40B4-BE49-F238E27FC236}">
                  <a16:creationId xmlns:a16="http://schemas.microsoft.com/office/drawing/2014/main" id="{B76CABBC-13DB-AE4C-AA20-37AAF39F44BA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800"/>
                <a:t>La nieve y el hielo se te pegan</a:t>
              </a:r>
              <a:endParaRPr sz="18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6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274" y="415063"/>
            <a:ext cx="6464127" cy="273845"/>
          </a:xfrm>
        </p:spPr>
        <p:txBody>
          <a:bodyPr rtlCol="0"/>
          <a:lstStyle/>
          <a:p>
            <a:pPr rtl="0"/>
            <a:r>
              <a:rPr lang="x-none" dirty="0">
                <a:solidFill>
                  <a:schemeClr val="tx1"/>
                </a:solidFill>
                <a:cs typeface="Arial" charset="0"/>
              </a:rPr>
              <a:t>Lección 4: ¿Cómo se mantienen calentitos los </a:t>
            </a:r>
            <a:r>
              <a:rPr lang="x-none">
                <a:solidFill>
                  <a:schemeClr val="tx1"/>
                </a:solidFill>
                <a:cs typeface="Arial" charset="0"/>
              </a:rPr>
              <a:t>seres humanos</a:t>
            </a:r>
            <a:r>
              <a:rPr lang="en-GB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x-none">
                <a:solidFill>
                  <a:schemeClr val="tx1"/>
                </a:solidFill>
                <a:cs typeface="Arial" charset="0"/>
              </a:rPr>
              <a:t>y</a:t>
            </a:r>
            <a:r>
              <a:rPr lang="en-GB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GB" dirty="0" err="1">
                <a:solidFill>
                  <a:schemeClr val="tx1"/>
                </a:solidFill>
                <a:cs typeface="Arial" charset="0"/>
              </a:rPr>
              <a:t>los</a:t>
            </a:r>
            <a:r>
              <a:rPr lang="es-E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x-none" dirty="0">
                <a:solidFill>
                  <a:schemeClr val="tx1"/>
                </a:solidFill>
                <a:cs typeface="Arial" charset="0"/>
              </a:rPr>
              <a:t>animales en el Ártico?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3123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B43BF5F-4ABF-1A4D-83BA-8937E69DAC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82932" y="0"/>
            <a:ext cx="10483570" cy="6858001"/>
          </a:xfrm>
          <a:prstGeom prst="rect">
            <a:avLst/>
          </a:prstGeom>
        </p:spPr>
      </p:pic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grpSp>
        <p:nvGrpSpPr>
          <p:cNvPr id="34" name="Group 191">
            <a:extLst>
              <a:ext uri="{FF2B5EF4-FFF2-40B4-BE49-F238E27FC236}">
                <a16:creationId xmlns:a16="http://schemas.microsoft.com/office/drawing/2014/main" id="{1AE4A3C2-ACA7-CA48-A093-53DD79D438EA}"/>
              </a:ext>
            </a:extLst>
          </p:cNvPr>
          <p:cNvGrpSpPr/>
          <p:nvPr/>
        </p:nvGrpSpPr>
        <p:grpSpPr>
          <a:xfrm>
            <a:off x="6645848" y="4109545"/>
            <a:ext cx="2109487" cy="2109487"/>
            <a:chOff x="0" y="0"/>
            <a:chExt cx="3394729" cy="3394729"/>
          </a:xfrm>
        </p:grpSpPr>
        <p:sp>
          <p:nvSpPr>
            <p:cNvPr id="35" name="Shape 189">
              <a:extLst>
                <a:ext uri="{FF2B5EF4-FFF2-40B4-BE49-F238E27FC236}">
                  <a16:creationId xmlns:a16="http://schemas.microsoft.com/office/drawing/2014/main" id="{F0EFB01C-1AA1-B14E-9E35-1D0BE9857BE7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36" name="Shape 190" descr="Textfeld 23">
              <a:extLst>
                <a:ext uri="{FF2B5EF4-FFF2-40B4-BE49-F238E27FC236}">
                  <a16:creationId xmlns:a16="http://schemas.microsoft.com/office/drawing/2014/main" id="{C5F57750-FE92-C14D-8A67-F31EA233F21F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800"/>
                <a:t>El aliento se congela alrededor del saco de dormir</a:t>
              </a:r>
              <a:endParaRPr sz="1800" dirty="0"/>
            </a:p>
          </p:txBody>
        </p:sp>
      </p:grpSp>
      <p:sp>
        <p:nvSpPr>
          <p:cNvPr id="10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274" y="415063"/>
            <a:ext cx="6464127" cy="273845"/>
          </a:xfrm>
        </p:spPr>
        <p:txBody>
          <a:bodyPr rtlCol="0"/>
          <a:lstStyle/>
          <a:p>
            <a:pPr rtl="0"/>
            <a:r>
              <a:rPr lang="x-none" dirty="0">
                <a:solidFill>
                  <a:schemeClr val="tx1"/>
                </a:solidFill>
                <a:cs typeface="Arial" charset="0"/>
              </a:rPr>
              <a:t>Lección 4: ¿Cómo se mantienen calentitos los </a:t>
            </a:r>
            <a:r>
              <a:rPr lang="x-none">
                <a:solidFill>
                  <a:schemeClr val="tx1"/>
                </a:solidFill>
                <a:cs typeface="Arial" charset="0"/>
              </a:rPr>
              <a:t>seres humanos</a:t>
            </a:r>
            <a:r>
              <a:rPr lang="en-GB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x-none">
                <a:solidFill>
                  <a:schemeClr val="tx1"/>
                </a:solidFill>
                <a:cs typeface="Arial" charset="0"/>
              </a:rPr>
              <a:t>y</a:t>
            </a:r>
            <a:r>
              <a:rPr lang="en-GB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GB" dirty="0" err="1">
                <a:solidFill>
                  <a:schemeClr val="tx1"/>
                </a:solidFill>
                <a:cs typeface="Arial" charset="0"/>
              </a:rPr>
              <a:t>los</a:t>
            </a:r>
            <a:r>
              <a:rPr lang="es-E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x-none" dirty="0">
                <a:solidFill>
                  <a:schemeClr val="tx1"/>
                </a:solidFill>
                <a:cs typeface="Arial" charset="0"/>
              </a:rPr>
              <a:t>animales en el Ártico?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41658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E01BBF1D-38AE-0943-BE6C-E77E426D78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70925" y="0"/>
            <a:ext cx="10485850" cy="6858001"/>
          </a:xfrm>
          <a:prstGeom prst="rect">
            <a:avLst/>
          </a:prstGeom>
        </p:spPr>
      </p:pic>
      <p:sp>
        <p:nvSpPr>
          <p:cNvPr id="22" name="Shape 20">
            <a:extLst>
              <a:ext uri="{FF2B5EF4-FFF2-40B4-BE49-F238E27FC236}">
                <a16:creationId xmlns:a16="http://schemas.microsoft.com/office/drawing/2014/main" id="{7B9EBCF6-921A-0444-AAFE-354F82DE89CA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59D0C09-7B96-1A4F-AA63-57815A0AB7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DB323AE-B1AA-5246-ABA1-AD2829D45F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grpSp>
        <p:nvGrpSpPr>
          <p:cNvPr id="28" name="Group 191">
            <a:extLst>
              <a:ext uri="{FF2B5EF4-FFF2-40B4-BE49-F238E27FC236}">
                <a16:creationId xmlns:a16="http://schemas.microsoft.com/office/drawing/2014/main" id="{505D3747-6DCA-6E4D-9F90-7F784F74271B}"/>
              </a:ext>
            </a:extLst>
          </p:cNvPr>
          <p:cNvGrpSpPr/>
          <p:nvPr/>
        </p:nvGrpSpPr>
        <p:grpSpPr>
          <a:xfrm>
            <a:off x="6997373" y="4521667"/>
            <a:ext cx="1697365" cy="1697365"/>
            <a:chOff x="0" y="0"/>
            <a:chExt cx="3394729" cy="3394729"/>
          </a:xfrm>
        </p:grpSpPr>
        <p:sp>
          <p:nvSpPr>
            <p:cNvPr id="29" name="Shape 189">
              <a:extLst>
                <a:ext uri="{FF2B5EF4-FFF2-40B4-BE49-F238E27FC236}">
                  <a16:creationId xmlns:a16="http://schemas.microsoft.com/office/drawing/2014/main" id="{5B4B10FA-7373-D34A-A4FF-3F9CE3E42266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30" name="Shape 190" descr="Textfeld 23">
              <a:extLst>
                <a:ext uri="{FF2B5EF4-FFF2-40B4-BE49-F238E27FC236}">
                  <a16:creationId xmlns:a16="http://schemas.microsoft.com/office/drawing/2014/main" id="{DDFE854A-F84C-BE4B-966C-067931E57E87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800"/>
                <a:t>Tienes que moverte a </a:t>
              </a:r>
            </a:p>
            <a:p>
              <a:pPr rtl="0"/>
              <a:r>
                <a:rPr lang="x-none" sz="1800"/>
                <a:t>-40 °C</a:t>
              </a:r>
              <a:endParaRPr sz="1800" dirty="0"/>
            </a:p>
          </p:txBody>
        </p:sp>
      </p:grpSp>
      <p:sp>
        <p:nvSpPr>
          <p:cNvPr id="12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274" y="415063"/>
            <a:ext cx="6464127" cy="273845"/>
          </a:xfrm>
        </p:spPr>
        <p:txBody>
          <a:bodyPr rtlCol="0"/>
          <a:lstStyle/>
          <a:p>
            <a:pPr rtl="0"/>
            <a:r>
              <a:rPr lang="x-none" dirty="0">
                <a:solidFill>
                  <a:schemeClr val="bg2"/>
                </a:solidFill>
                <a:cs typeface="Arial" charset="0"/>
              </a:rPr>
              <a:t>Lección 4: ¿Cómo se mantienen calentitos los </a:t>
            </a:r>
            <a:r>
              <a:rPr lang="x-none">
                <a:solidFill>
                  <a:schemeClr val="bg2"/>
                </a:solidFill>
                <a:cs typeface="Arial" charset="0"/>
              </a:rPr>
              <a:t>seres humanos</a:t>
            </a:r>
            <a:r>
              <a:rPr lang="en-GB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x-none">
                <a:solidFill>
                  <a:schemeClr val="bg2"/>
                </a:solidFill>
                <a:cs typeface="Arial" charset="0"/>
              </a:rPr>
              <a:t>y</a:t>
            </a:r>
            <a:r>
              <a:rPr lang="en-GB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en-GB" dirty="0" err="1">
                <a:solidFill>
                  <a:schemeClr val="bg2"/>
                </a:solidFill>
                <a:cs typeface="Arial" charset="0"/>
              </a:rPr>
              <a:t>los</a:t>
            </a:r>
            <a:r>
              <a:rPr lang="es-ES" dirty="0">
                <a:solidFill>
                  <a:schemeClr val="bg2"/>
                </a:solidFill>
                <a:cs typeface="Arial" charset="0"/>
              </a:rPr>
              <a:t> </a:t>
            </a:r>
            <a:r>
              <a:rPr lang="x-none" dirty="0">
                <a:solidFill>
                  <a:schemeClr val="bg2"/>
                </a:solidFill>
                <a:cs typeface="Arial" charset="0"/>
              </a:rPr>
              <a:t>animales en el Ártico?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3155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F0C950D-EE7D-4E74-84F9-B96574B53A0B}"/>
</file>

<file path=customXml/itemProps2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416DEA-8D00-4E67-B557-7A1BF7CE3126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8dd429a2-b850-4aa5-85c2-8487e2b197cf"/>
    <ds:schemaRef ds:uri="http://schemas.microsoft.com/office/2006/documentManagement/types"/>
    <ds:schemaRef ds:uri="http://purl.org/dc/terms/"/>
    <ds:schemaRef ds:uri="7dd0c2b8-7301-49b5-921e-ab84ec4c20a5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1803</TotalTime>
  <Words>565</Words>
  <Application>Microsoft Office PowerPoint</Application>
  <PresentationFormat>On-screen Show (4:3)</PresentationFormat>
  <Paragraphs>74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Sassoon San Slope</vt:lpstr>
      <vt:lpstr>Office Theme</vt:lpstr>
      <vt:lpstr>PowerPoint Presentation</vt:lpstr>
      <vt:lpstr>Lección 4: ¿Cómo se mantienen calentitos los seres humanos y los animales en el Ártico?</vt:lpstr>
      <vt:lpstr>Lección 4: ¿Cómo se mantienen calentitos los seres humanos y los animales en el Ártico?</vt:lpstr>
      <vt:lpstr>Lección 4: ¿Cómo se mantienen calentitos los seres humanos y los animales en el Ártico?</vt:lpstr>
      <vt:lpstr>Lección 4: ¿Cómo se mantienen calentitos los seres humanos y los animales en el Ártico?</vt:lpstr>
      <vt:lpstr>Lección 4: ¿Cómo se mantienen calentitos los seres humanos y los animales en el Ártico?</vt:lpstr>
      <vt:lpstr>Lección 4: ¿Cómo se mantienen calentitos los seres humanos y los animales en el Ártico?</vt:lpstr>
      <vt:lpstr>Lección 4: ¿Cómo se mantienen calentitos los seres humanos y los animales en el Ártico?</vt:lpstr>
      <vt:lpstr>Lección 4: ¿Cómo se mantienen calentitos los seres humanos y los animales en el Ártico?</vt:lpstr>
      <vt:lpstr>Lección 4: ¿Cómo se mantienen calentitos los seres humanos y los animales en el Ártico?</vt:lpstr>
      <vt:lpstr>Lección 4: ¿Cómo se mantienen calentitos los seres humanos y los animales en el Ártico?</vt:lpstr>
      <vt:lpstr>Lección 4: ¿Cómo se mantienen calentitos los seres humanos y los animales en el Ártico?</vt:lpstr>
      <vt:lpstr>Lección 4: ¿Cómo se mantienen calentitos los seres humanos y los animales en el Ártico?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115</cp:revision>
  <cp:lastPrinted>2018-10-15T11:47:29Z</cp:lastPrinted>
  <dcterms:modified xsi:type="dcterms:W3CDTF">2020-03-28T13:45:23Z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